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337" r:id="rId3"/>
    <p:sldId id="360" r:id="rId4"/>
    <p:sldId id="361" r:id="rId5"/>
    <p:sldId id="348" r:id="rId6"/>
    <p:sldId id="289" r:id="rId7"/>
    <p:sldId id="359" r:id="rId8"/>
    <p:sldId id="292" r:id="rId9"/>
    <p:sldId id="293" r:id="rId10"/>
    <p:sldId id="294" r:id="rId11"/>
    <p:sldId id="295" r:id="rId12"/>
    <p:sldId id="296" r:id="rId13"/>
    <p:sldId id="297" r:id="rId14"/>
    <p:sldId id="309" r:id="rId15"/>
    <p:sldId id="310" r:id="rId16"/>
    <p:sldId id="312" r:id="rId17"/>
    <p:sldId id="313" r:id="rId18"/>
    <p:sldId id="342" r:id="rId19"/>
    <p:sldId id="340" r:id="rId20"/>
    <p:sldId id="350" r:id="rId21"/>
    <p:sldId id="354" r:id="rId22"/>
    <p:sldId id="351" r:id="rId23"/>
    <p:sldId id="356" r:id="rId24"/>
    <p:sldId id="355" r:id="rId25"/>
    <p:sldId id="357" r:id="rId26"/>
    <p:sldId id="358" r:id="rId27"/>
  </p:sldIdLst>
  <p:sldSz cx="9144000" cy="5143500" type="screen16x9"/>
  <p:notesSz cx="6858000" cy="9144000"/>
  <p:embeddedFontLst>
    <p:embeddedFont>
      <p:font typeface="Roboto Slab Light" panose="020B0604020202020204" charset="0"/>
      <p:regular r:id="rId29"/>
      <p:bold r:id="rId30"/>
    </p:embeddedFont>
    <p:embeddedFont>
      <p:font typeface="Lato Light" panose="020B0604020202020204" charset="-94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49FE5F-AB88-4FF0-AE75-71C71A99C7DD}">
  <a:tblStyle styleId="{AA49FE5F-AB88-4FF0-AE75-71C71A99C7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404" y="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717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38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10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76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91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68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587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463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578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EF9C1CF-B1CA-451F-B6A1-548076B9CB7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498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95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20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11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11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11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45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65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46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27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23720DD-5B6D-40BF-8493-A6B52D484E6B}" type="datetimeFigureOut">
              <a:rPr lang="tr-TR" smtClean="0"/>
              <a:t>3.11.2021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2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23720DD-5B6D-40BF-8493-A6B52D484E6B}" type="datetimeFigureOut">
              <a:rPr lang="tr-TR" smtClean="0"/>
              <a:t>3.11.2021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45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23720DD-5B6D-40BF-8493-A6B52D484E6B}" type="datetimeFigureOut">
              <a:rPr lang="tr-TR" smtClean="0"/>
              <a:t>3.11.2021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50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  <p:sldLayoutId id="2147483659" r:id="rId5"/>
    <p:sldLayoutId id="2147483662" r:id="rId6"/>
    <p:sldLayoutId id="2147483663" r:id="rId7"/>
    <p:sldLayoutId id="2147483664" r:id="rId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685800" y="731520"/>
            <a:ext cx="7772400" cy="324829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25" tIns="91425" rIns="91425" bIns="91425" anchor="ctr" anchorCtr="0">
            <a:norm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r-TR" b="1" dirty="0"/>
              <a:t>KODLAMA, KAVRAMLAR VE ALGORİTMA</a:t>
            </a:r>
            <a:endParaRPr lang="en" b="1" dirty="0"/>
          </a:p>
        </p:txBody>
      </p:sp>
      <p:sp>
        <p:nvSpPr>
          <p:cNvPr id="76" name="Slide Number Placeholder 3">
            <a:extLst>
              <a:ext uri="{FF2B5EF4-FFF2-40B4-BE49-F238E27FC236}">
                <a16:creationId xmlns="" xmlns:a16="http://schemas.microsoft.com/office/drawing/2014/main" id="{872496D7-DA32-4F17-BFF7-26C029DC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984" y="418063"/>
            <a:ext cx="548700" cy="393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302176B-0E47-46AC-8F43-DAB4B8A37D06}" type="slidenum">
              <a:rPr lang="tr-TR" smtClean="0"/>
              <a:pPr>
                <a:spcAft>
                  <a:spcPts val="600"/>
                </a:spcAft>
              </a:pPr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ctrTitle" idx="4294967295"/>
          </p:nvPr>
        </p:nvSpPr>
        <p:spPr>
          <a:xfrm>
            <a:off x="1610504" y="418063"/>
            <a:ext cx="62118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5000" dirty="0"/>
              <a:t>Girdi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7" name="Shape 511"/>
          <p:cNvSpPr txBox="1">
            <a:spLocks/>
          </p:cNvSpPr>
          <p:nvPr/>
        </p:nvSpPr>
        <p:spPr>
          <a:xfrm>
            <a:off x="1364143" y="3471793"/>
            <a:ext cx="62118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tr-TR" sz="5000" dirty="0"/>
              <a:t>Çıktı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5" y="811663"/>
            <a:ext cx="4152125" cy="35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ctrTitle" idx="4294967295"/>
          </p:nvPr>
        </p:nvSpPr>
        <p:spPr>
          <a:xfrm>
            <a:off x="1610504" y="418063"/>
            <a:ext cx="62118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5000" dirty="0"/>
              <a:t>Girdi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7" name="Shape 511"/>
          <p:cNvSpPr txBox="1">
            <a:spLocks/>
          </p:cNvSpPr>
          <p:nvPr/>
        </p:nvSpPr>
        <p:spPr>
          <a:xfrm>
            <a:off x="1364143" y="3471793"/>
            <a:ext cx="62118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tr-TR" sz="5000" dirty="0"/>
              <a:t>Çıktı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8" y="418063"/>
            <a:ext cx="1128554" cy="112855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34" y="1281660"/>
            <a:ext cx="2750596" cy="27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ctrTitle" idx="4294967295"/>
          </p:nvPr>
        </p:nvSpPr>
        <p:spPr>
          <a:xfrm>
            <a:off x="1610504" y="418063"/>
            <a:ext cx="62118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5000" dirty="0"/>
              <a:t>Girdi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7" name="Shape 511"/>
          <p:cNvSpPr txBox="1">
            <a:spLocks/>
          </p:cNvSpPr>
          <p:nvPr/>
        </p:nvSpPr>
        <p:spPr>
          <a:xfrm>
            <a:off x="1364143" y="3471793"/>
            <a:ext cx="62118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tr-TR" sz="5000" dirty="0"/>
              <a:t>Çıktı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404937"/>
            <a:ext cx="43815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ctrTitle" idx="4294967295"/>
          </p:nvPr>
        </p:nvSpPr>
        <p:spPr>
          <a:xfrm>
            <a:off x="1610504" y="418063"/>
            <a:ext cx="62118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5000" dirty="0"/>
              <a:t>Girdi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7" name="Shape 511"/>
          <p:cNvSpPr txBox="1">
            <a:spLocks/>
          </p:cNvSpPr>
          <p:nvPr/>
        </p:nvSpPr>
        <p:spPr>
          <a:xfrm>
            <a:off x="1364143" y="3471793"/>
            <a:ext cx="62118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tr-TR" sz="5000" dirty="0"/>
              <a:t>Çıktı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89" y="1434819"/>
            <a:ext cx="4698834" cy="25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67878" y="333302"/>
            <a:ext cx="4723737" cy="11025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/>
          </a:bodyPr>
          <a:lstStyle/>
          <a:p>
            <a:pPr>
              <a:spcAft>
                <a:spcPts val="600"/>
              </a:spcAft>
              <a:buClr>
                <a:srgbClr val="FFFFFF"/>
              </a:buClr>
              <a:buSzPct val="100000"/>
            </a:pPr>
            <a:r>
              <a:rPr lang="tr-TR" sz="2000" b="0" i="0" u="none" strike="noStrike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Roboto Slab Light"/>
                <a:ea typeface="Roboto Slab Light"/>
                <a:cs typeface="Roboto Slab Light"/>
                <a:sym typeface="Roboto Slab Light"/>
              </a:rPr>
              <a:t>HATA </a:t>
            </a:r>
            <a:r>
              <a:rPr lang="tr-TR" sz="2000" b="0" i="0" u="none" strike="noStrike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Roboto Slab Light"/>
                <a:ea typeface="Roboto Slab Light"/>
                <a:cs typeface="Roboto Slab Light"/>
                <a:sym typeface="Roboto Slab Light"/>
              </a:rPr>
              <a:t>AYIKLAMA (</a:t>
            </a:r>
            <a:r>
              <a:rPr lang="tr-TR" sz="2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Roboto Slab Light"/>
                <a:ea typeface="Roboto Slab Light"/>
                <a:cs typeface="Roboto Slab Light"/>
                <a:sym typeface="Roboto Slab Light"/>
              </a:rPr>
              <a:t>D</a:t>
            </a:r>
            <a:r>
              <a:rPr lang="tr-TR" sz="2000" b="0" i="0" u="none" strike="noStrike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Roboto Slab Light"/>
                <a:ea typeface="Roboto Slab Light"/>
                <a:cs typeface="Roboto Slab Light"/>
                <a:sym typeface="Roboto Slab Light"/>
              </a:rPr>
              <a:t>ebugging)</a:t>
            </a:r>
            <a:endParaRPr lang="tr-TR" sz="2000" b="0" i="0" u="none" strike="noStrike" cap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7" name="Shape 468"/>
          <p:cNvSpPr txBox="1">
            <a:spLocks/>
          </p:cNvSpPr>
          <p:nvPr/>
        </p:nvSpPr>
        <p:spPr>
          <a:xfrm>
            <a:off x="1211164" y="1512736"/>
            <a:ext cx="6400800" cy="17469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</a:pPr>
            <a:r>
              <a:rPr lang="tr-TR" sz="2000" b="0" i="0" u="none" strike="noStrike" cap="none" dirty="0">
                <a:solidFill>
                  <a:schemeClr val="tx1">
                    <a:tint val="75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Kod yazarken bazı hatalarla karşılaşırız. Bu hataları düzeltme işlemlerine hata ayıklama denir. Genelde programlar üç şekilde hata verirler.</a:t>
            </a:r>
          </a:p>
        </p:txBody>
      </p:sp>
      <p:sp>
        <p:nvSpPr>
          <p:cNvPr id="1071" name="Shape 1071"/>
          <p:cNvSpPr txBox="1">
            <a:spLocks noGrp="1"/>
          </p:cNvSpPr>
          <p:nvPr>
            <p:ph type="sldNum" sz="quarter" idx="12"/>
          </p:nvPr>
        </p:nvSpPr>
        <p:spPr>
          <a:xfrm>
            <a:off x="8117984" y="418063"/>
            <a:ext cx="548700" cy="3936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tr-TR"/>
              <a:pPr lvl="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07" y="2888517"/>
            <a:ext cx="2743956" cy="15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89073" y="492436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tr-TR" sz="3000" b="1" dirty="0" smtClean="0"/>
              <a:t>1- SÖZ </a:t>
            </a:r>
            <a:r>
              <a:rPr lang="tr-TR" sz="3000" b="1" dirty="0"/>
              <a:t>DİZİMSEL</a:t>
            </a:r>
            <a:br>
              <a:rPr lang="tr-TR" sz="3000" b="1" dirty="0"/>
            </a:br>
            <a:r>
              <a:rPr lang="tr-TR" sz="3000" b="1" dirty="0"/>
              <a:t>HATALAR</a:t>
            </a:r>
            <a:endParaRPr lang="en" sz="3000" b="1" dirty="0"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2738148" y="502504"/>
            <a:ext cx="5770034" cy="276538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tr-TR" b="1" dirty="0">
                <a:solidFill>
                  <a:schemeClr val="tx1"/>
                </a:solidFill>
              </a:rPr>
              <a:t>Programın yazım kurallarına uyulmadığı </a:t>
            </a:r>
            <a:r>
              <a:rPr lang="tr-TR" b="1" dirty="0" smtClean="0">
                <a:solidFill>
                  <a:schemeClr val="tx1"/>
                </a:solidFill>
              </a:rPr>
              <a:t>takdirde </a:t>
            </a:r>
            <a:r>
              <a:rPr lang="tr-TR" b="1" dirty="0">
                <a:solidFill>
                  <a:schemeClr val="tx1"/>
                </a:solidFill>
              </a:rPr>
              <a:t>ortaya çıkar.</a:t>
            </a:r>
          </a:p>
          <a:p>
            <a:pPr lvl="0">
              <a:buNone/>
            </a:pPr>
            <a:endParaRPr lang="tr-TR" b="1" dirty="0"/>
          </a:p>
          <a:p>
            <a:pPr lvl="0">
              <a:buNone/>
            </a:pPr>
            <a:r>
              <a:rPr lang="tr-TR" b="1" dirty="0"/>
              <a:t>	</a:t>
            </a:r>
            <a:endParaRPr lang="en" b="1" dirty="0"/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5" name="Metin kutusu 4"/>
          <p:cNvSpPr txBox="1"/>
          <p:nvPr/>
        </p:nvSpPr>
        <p:spPr>
          <a:xfrm>
            <a:off x="2757198" y="1787307"/>
            <a:ext cx="6386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F0000"/>
                </a:solidFill>
              </a:rPr>
              <a:t>Ör: </a:t>
            </a:r>
            <a:br>
              <a:rPr lang="tr-TR" sz="1800" b="1" dirty="0">
                <a:solidFill>
                  <a:srgbClr val="FF0000"/>
                </a:solidFill>
              </a:rPr>
            </a:br>
            <a:r>
              <a:rPr lang="tr-TR" sz="1800" dirty="0" err="1"/>
              <a:t>Print</a:t>
            </a:r>
            <a:r>
              <a:rPr lang="tr-TR" sz="1800" dirty="0"/>
              <a:t>(5+5)  </a:t>
            </a:r>
            <a:r>
              <a:rPr lang="tr-TR" sz="1800" b="1" dirty="0">
                <a:solidFill>
                  <a:srgbClr val="FF0000"/>
                </a:solidFill>
              </a:rPr>
              <a:t>Komut büyük harfle başladığı için hata verir</a:t>
            </a:r>
            <a:r>
              <a:rPr lang="tr-TR" sz="1800" dirty="0"/>
              <a:t>.</a:t>
            </a:r>
          </a:p>
          <a:p>
            <a:endParaRPr lang="tr-TR" sz="1800" dirty="0"/>
          </a:p>
          <a:p>
            <a:r>
              <a:rPr lang="tr-TR" sz="1800" b="1" dirty="0">
                <a:solidFill>
                  <a:srgbClr val="FF0000"/>
                </a:solidFill>
              </a:rPr>
              <a:t>Doğrusu;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b="1" dirty="0" err="1" smtClean="0">
                <a:solidFill>
                  <a:srgbClr val="00B050"/>
                </a:solidFill>
              </a:rPr>
              <a:t>print</a:t>
            </a:r>
            <a:r>
              <a:rPr lang="tr-TR" sz="1800" b="1" dirty="0" smtClean="0">
                <a:solidFill>
                  <a:srgbClr val="00B050"/>
                </a:solidFill>
              </a:rPr>
              <a:t>(5+5)  </a:t>
            </a:r>
            <a:r>
              <a:rPr lang="tr-TR" sz="1800" b="1" dirty="0">
                <a:solidFill>
                  <a:srgbClr val="00B050"/>
                </a:solidFill>
              </a:rPr>
              <a:t/>
            </a:r>
            <a:br>
              <a:rPr lang="tr-TR" sz="1800" b="1" dirty="0">
                <a:solidFill>
                  <a:srgbClr val="00B050"/>
                </a:solidFill>
              </a:rPr>
            </a:br>
            <a:r>
              <a:rPr lang="tr-TR" sz="1800" b="1" dirty="0">
                <a:solidFill>
                  <a:srgbClr val="00B050"/>
                </a:solidFill>
              </a:rPr>
              <a:t>Çıktı: 10</a:t>
            </a:r>
          </a:p>
        </p:txBody>
      </p:sp>
    </p:spTree>
    <p:extLst>
      <p:ext uri="{BB962C8B-B14F-4D97-AF65-F5344CB8AC3E}">
        <p14:creationId xmlns:p14="http://schemas.microsoft.com/office/powerpoint/2010/main" val="41433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89073" y="492436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tr-TR" sz="3000" b="1" dirty="0" smtClean="0"/>
              <a:t>2- ÇALIŞMA</a:t>
            </a:r>
            <a:r>
              <a:rPr lang="tr-TR" sz="3000" b="1" dirty="0"/>
              <a:t/>
            </a:r>
            <a:br>
              <a:rPr lang="tr-TR" sz="3000" b="1" dirty="0"/>
            </a:br>
            <a:r>
              <a:rPr lang="tr-TR" sz="3000" b="1" dirty="0"/>
              <a:t>ZAMANI</a:t>
            </a:r>
            <a:br>
              <a:rPr lang="tr-TR" sz="3000" b="1" dirty="0"/>
            </a:br>
            <a:r>
              <a:rPr lang="tr-TR" sz="2700" b="1" dirty="0"/>
              <a:t>HATALARI</a:t>
            </a:r>
            <a:endParaRPr lang="en" sz="2700" b="1" dirty="0"/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4" name="Dikdörtgen 3"/>
          <p:cNvSpPr/>
          <p:nvPr/>
        </p:nvSpPr>
        <p:spPr>
          <a:xfrm>
            <a:off x="2767054" y="1327867"/>
            <a:ext cx="6042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/>
              <a:t>Hesaplanması mümkün olmayan işlemler (sıfıra bölünme) ya da hiç gerçekleşmeyecek koşulların (5&lt;3) yürütülmesi gibi durumlarda ortaya çıkar. </a:t>
            </a:r>
            <a:r>
              <a:rPr lang="tr-TR" sz="2400" dirty="0"/>
              <a:t/>
            </a:r>
            <a:br>
              <a:rPr lang="tr-TR" sz="2400" dirty="0"/>
            </a:b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2695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89073" y="492436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tr-TR" sz="3000" dirty="0" smtClean="0"/>
              <a:t>3- ANLAM</a:t>
            </a:r>
            <a:r>
              <a:rPr lang="tr-TR" sz="3000" dirty="0"/>
              <a:t/>
            </a:r>
            <a:br>
              <a:rPr lang="tr-TR" sz="3000" dirty="0"/>
            </a:br>
            <a:r>
              <a:rPr lang="tr-TR" sz="3000" dirty="0"/>
              <a:t>BİLİMSEL</a:t>
            </a:r>
            <a:br>
              <a:rPr lang="tr-TR" sz="3000" dirty="0"/>
            </a:br>
            <a:r>
              <a:rPr lang="tr-TR" sz="3000" dirty="0"/>
              <a:t>HATALAR</a:t>
            </a:r>
            <a:endParaRPr lang="en" sz="2700" dirty="0"/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4" name="Dikdörtgen 3"/>
          <p:cNvSpPr/>
          <p:nvPr/>
        </p:nvSpPr>
        <p:spPr>
          <a:xfrm>
            <a:off x="2973786" y="1113180"/>
            <a:ext cx="5732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/>
              <a:t>Program genellikle hata vermeden çalışır ancak beklenen sonucu üretmez. </a:t>
            </a:r>
            <a:br>
              <a:rPr lang="tr-TR" sz="2400" b="1" dirty="0"/>
            </a:br>
            <a:r>
              <a:rPr lang="tr-TR" sz="2400" b="1" dirty="0">
                <a:solidFill>
                  <a:srgbClr val="FF0000"/>
                </a:solidFill>
              </a:rPr>
              <a:t>Ör: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Bir oyun karakterinin zıplaması gereken yerde yürümesi…</a:t>
            </a:r>
            <a:r>
              <a:rPr lang="tr-TR" sz="2400" b="1" dirty="0">
                <a:solidFill>
                  <a:srgbClr val="00B050"/>
                </a:solidFill>
              </a:rPr>
              <a:t/>
            </a:r>
            <a:br>
              <a:rPr lang="tr-TR" sz="2400" b="1" dirty="0">
                <a:solidFill>
                  <a:srgbClr val="00B050"/>
                </a:solidFill>
              </a:rPr>
            </a:br>
            <a:endParaRPr lang="en" sz="2400" b="1" dirty="0">
              <a:solidFill>
                <a:srgbClr val="00B05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25" y="3140765"/>
            <a:ext cx="1283839" cy="11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19" y="336061"/>
            <a:ext cx="5753189" cy="435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0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62" y="105508"/>
            <a:ext cx="5658361" cy="4753024"/>
          </a:xfrm>
          <a:prstGeom prst="rect">
            <a:avLst/>
          </a:prstGeom>
          <a:noFill/>
        </p:spPr>
      </p:pic>
      <p:sp>
        <p:nvSpPr>
          <p:cNvPr id="513" name="Shape 513" hidden="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-71228" y="921639"/>
            <a:ext cx="2556521" cy="195258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tr-TR" sz="2200" b="1" dirty="0">
                <a:solidFill>
                  <a:schemeClr val="bg1"/>
                </a:solidFill>
              </a:rPr>
              <a:t>APPLE CEO’SU</a:t>
            </a:r>
            <a:br>
              <a:rPr lang="tr-TR" sz="2200" b="1" dirty="0">
                <a:solidFill>
                  <a:schemeClr val="bg1"/>
                </a:solidFill>
              </a:rPr>
            </a:br>
            <a:r>
              <a:rPr lang="tr-TR" sz="2200" b="1" dirty="0">
                <a:solidFill>
                  <a:schemeClr val="bg1"/>
                </a:solidFill>
              </a:rPr>
              <a:t>TİM COOK:</a:t>
            </a:r>
            <a:br>
              <a:rPr lang="tr-TR" sz="2200" b="1" dirty="0">
                <a:solidFill>
                  <a:schemeClr val="bg1"/>
                </a:solidFill>
              </a:rPr>
            </a:br>
            <a:r>
              <a:rPr lang="tr-TR" sz="2200" b="1" dirty="0">
                <a:solidFill>
                  <a:schemeClr val="bg1"/>
                </a:solidFill>
              </a:rPr>
              <a:t>(2017 Haberi)</a:t>
            </a:r>
            <a:endParaRPr lang="en" sz="2800" b="1" dirty="0">
              <a:solidFill>
                <a:schemeClr val="bg1"/>
              </a:solidFill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994203" y="254440"/>
            <a:ext cx="5640913" cy="164349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tr-TR" sz="2500" b="1"/>
              <a:t/>
            </a:r>
            <a:br>
              <a:rPr lang="tr-TR" sz="2500" b="1"/>
            </a:br>
            <a:r>
              <a:rPr lang="tr-TR" sz="2400" b="1">
                <a:solidFill>
                  <a:schemeClr val="tx1"/>
                </a:solidFill>
              </a:rPr>
              <a:t>Programlama </a:t>
            </a:r>
            <a:r>
              <a:rPr lang="tr-TR" sz="2400" b="1" dirty="0">
                <a:solidFill>
                  <a:schemeClr val="tx1"/>
                </a:solidFill>
              </a:rPr>
              <a:t>dilleri gelecekte yabancı dil bilmek kadar mühim olacak ve her mesleki alan bir şekilde kodlama bilgisine ihtiyaç duyacak</a:t>
            </a:r>
            <a:r>
              <a:rPr lang="tr-TR" sz="2400" b="1">
                <a:solidFill>
                  <a:schemeClr val="tx1"/>
                </a:solidFill>
              </a:rPr>
              <a:t>. </a:t>
            </a:r>
            <a:endParaRPr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36" y="2348920"/>
            <a:ext cx="2111070" cy="211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9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39754" y="573529"/>
            <a:ext cx="4246585" cy="411510"/>
          </a:xfrm>
        </p:spPr>
        <p:txBody>
          <a:bodyPr>
            <a:noAutofit/>
          </a:bodyPr>
          <a:lstStyle/>
          <a:p>
            <a:r>
              <a:rPr lang="tr-TR" sz="3600" b="1" dirty="0"/>
              <a:t>ALGORİTMA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02542" y="1745030"/>
            <a:ext cx="6120680" cy="22026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tr-TR" sz="3600" dirty="0"/>
              <a:t>Bir problemi çözmek için atılan adımlardan oluşan yapıya </a:t>
            </a:r>
            <a:r>
              <a:rPr lang="tr-TR" sz="3600" b="1" dirty="0"/>
              <a:t>algoritma</a:t>
            </a:r>
            <a:r>
              <a:rPr lang="tr-TR" sz="3600" dirty="0"/>
              <a:t> denir.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503356" y="884419"/>
            <a:ext cx="4586991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ALGORİTMA NEDİR?</a:t>
            </a:r>
          </a:p>
        </p:txBody>
      </p:sp>
    </p:spTree>
    <p:extLst>
      <p:ext uri="{BB962C8B-B14F-4D97-AF65-F5344CB8AC3E}">
        <p14:creationId xmlns:p14="http://schemas.microsoft.com/office/powerpoint/2010/main" val="98618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9512" y="249492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ÖRNEK ALGORİTMA</a:t>
            </a:r>
          </a:p>
          <a:p>
            <a:pPr algn="ctr"/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2272591" y="15456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/>
              <a:t>1- Başla</a:t>
            </a:r>
          </a:p>
          <a:p>
            <a:r>
              <a:rPr lang="tr-TR" sz="2000" dirty="0"/>
              <a:t>2- Birinci sayıyı gir (A olsun)</a:t>
            </a:r>
          </a:p>
          <a:p>
            <a:r>
              <a:rPr lang="tr-TR" sz="2000" dirty="0"/>
              <a:t>3- İkinci sayıyı gir (B olsun)</a:t>
            </a:r>
          </a:p>
          <a:p>
            <a:r>
              <a:rPr lang="tr-TR" sz="2000" dirty="0"/>
              <a:t>4- A ile B’yi topla</a:t>
            </a:r>
          </a:p>
          <a:p>
            <a:r>
              <a:rPr lang="tr-TR" sz="2000" dirty="0"/>
              <a:t>5</a:t>
            </a:r>
            <a:r>
              <a:rPr lang="tr-TR" sz="2000" dirty="0" smtClean="0"/>
              <a:t>- </a:t>
            </a:r>
            <a:r>
              <a:rPr lang="tr-TR" sz="2000" dirty="0"/>
              <a:t>Sonucu göster</a:t>
            </a:r>
          </a:p>
          <a:p>
            <a:r>
              <a:rPr lang="tr-TR" sz="2000" dirty="0"/>
              <a:t>6</a:t>
            </a:r>
            <a:r>
              <a:rPr lang="tr-TR" sz="2000" dirty="0" smtClean="0"/>
              <a:t>- </a:t>
            </a:r>
            <a:r>
              <a:rPr lang="tr-TR" sz="2000" dirty="0"/>
              <a:t>Bitir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208981" y="1022416"/>
            <a:ext cx="341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/>
              <a:t>İki sayının toplamı:</a:t>
            </a:r>
          </a:p>
        </p:txBody>
      </p:sp>
    </p:spTree>
    <p:extLst>
      <p:ext uri="{BB962C8B-B14F-4D97-AF65-F5344CB8AC3E}">
        <p14:creationId xmlns:p14="http://schemas.microsoft.com/office/powerpoint/2010/main" val="33999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88" y="190831"/>
            <a:ext cx="5082942" cy="271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233737"/>
            <a:ext cx="5695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035673" y="186079"/>
            <a:ext cx="545191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/>
              <a:t>AKIŞ ŞEMASI SEMBOLLERİ</a:t>
            </a:r>
          </a:p>
        </p:txBody>
      </p:sp>
      <p:pic>
        <p:nvPicPr>
          <p:cNvPr id="3" name="Picture 2" descr="akis_sem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16" y="885214"/>
            <a:ext cx="515302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8 Paralelkenar"/>
          <p:cNvSpPr/>
          <p:nvPr/>
        </p:nvSpPr>
        <p:spPr>
          <a:xfrm>
            <a:off x="5570070" y="756798"/>
            <a:ext cx="2160000" cy="540000"/>
          </a:xfrm>
          <a:prstGeom prst="parallelogram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Birinci sayıyı giriniz</a:t>
            </a:r>
          </a:p>
        </p:txBody>
      </p:sp>
      <p:cxnSp>
        <p:nvCxnSpPr>
          <p:cNvPr id="75" name="17 Düz Ok Bağlayıcısı"/>
          <p:cNvCxnSpPr/>
          <p:nvPr/>
        </p:nvCxnSpPr>
        <p:spPr>
          <a:xfrm>
            <a:off x="6376465" y="543959"/>
            <a:ext cx="182894" cy="19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22 Paralelkenar"/>
          <p:cNvSpPr/>
          <p:nvPr/>
        </p:nvSpPr>
        <p:spPr>
          <a:xfrm>
            <a:off x="5592332" y="2158512"/>
            <a:ext cx="2160000" cy="540000"/>
          </a:xfrm>
          <a:prstGeom prst="parallelogram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İkinci sayıyı giriniz</a:t>
            </a:r>
          </a:p>
        </p:txBody>
      </p:sp>
      <p:cxnSp>
        <p:nvCxnSpPr>
          <p:cNvPr id="77" name="88 Düz Ok Bağlayıcısı"/>
          <p:cNvCxnSpPr>
            <a:stCxn id="74" idx="4"/>
            <a:endCxn id="82" idx="0"/>
          </p:cNvCxnSpPr>
          <p:nvPr/>
        </p:nvCxnSpPr>
        <p:spPr>
          <a:xfrm flipH="1">
            <a:off x="6467912" y="1296798"/>
            <a:ext cx="182158" cy="223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90 Düz Ok Bağlayıcısı"/>
          <p:cNvCxnSpPr>
            <a:stCxn id="76" idx="4"/>
            <a:endCxn id="83" idx="0"/>
          </p:cNvCxnSpPr>
          <p:nvPr/>
        </p:nvCxnSpPr>
        <p:spPr>
          <a:xfrm flipH="1">
            <a:off x="6347055" y="2698512"/>
            <a:ext cx="325277" cy="249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42 Düz Ok Bağlayıcısı"/>
          <p:cNvCxnSpPr/>
          <p:nvPr/>
        </p:nvCxnSpPr>
        <p:spPr>
          <a:xfrm>
            <a:off x="6636020" y="4676382"/>
            <a:ext cx="435546" cy="212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25 Dikdörtgen"/>
          <p:cNvSpPr/>
          <p:nvPr/>
        </p:nvSpPr>
        <p:spPr>
          <a:xfrm>
            <a:off x="5555900" y="3512446"/>
            <a:ext cx="1584176" cy="4171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A+B</a:t>
            </a:r>
          </a:p>
        </p:txBody>
      </p:sp>
      <p:cxnSp>
        <p:nvCxnSpPr>
          <p:cNvPr id="81" name="26 Düz Ok Bağlayıcısı"/>
          <p:cNvCxnSpPr/>
          <p:nvPr/>
        </p:nvCxnSpPr>
        <p:spPr>
          <a:xfrm flipH="1">
            <a:off x="6347054" y="3866291"/>
            <a:ext cx="934" cy="270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25 Dikdörtgen"/>
          <p:cNvSpPr/>
          <p:nvPr/>
        </p:nvSpPr>
        <p:spPr>
          <a:xfrm>
            <a:off x="5635078" y="1520690"/>
            <a:ext cx="1665668" cy="446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Birinci sayı = A</a:t>
            </a:r>
          </a:p>
        </p:txBody>
      </p:sp>
      <p:sp>
        <p:nvSpPr>
          <p:cNvPr id="83" name="25 Dikdörtgen"/>
          <p:cNvSpPr/>
          <p:nvPr/>
        </p:nvSpPr>
        <p:spPr>
          <a:xfrm>
            <a:off x="5554032" y="2948190"/>
            <a:ext cx="1586045" cy="4221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İkinci sayı = B</a:t>
            </a:r>
          </a:p>
        </p:txBody>
      </p:sp>
      <p:cxnSp>
        <p:nvCxnSpPr>
          <p:cNvPr id="84" name="88 Düz Ok Bağlayıcısı"/>
          <p:cNvCxnSpPr/>
          <p:nvPr/>
        </p:nvCxnSpPr>
        <p:spPr>
          <a:xfrm>
            <a:off x="6509693" y="1852516"/>
            <a:ext cx="1656" cy="305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88 Düz Ok Bağlayıcısı"/>
          <p:cNvCxnSpPr/>
          <p:nvPr/>
        </p:nvCxnSpPr>
        <p:spPr>
          <a:xfrm flipH="1">
            <a:off x="6347055" y="3340968"/>
            <a:ext cx="935" cy="195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Akış Çizelgesi: Sonlandırıcı 85"/>
          <p:cNvSpPr/>
          <p:nvPr/>
        </p:nvSpPr>
        <p:spPr>
          <a:xfrm>
            <a:off x="5715413" y="4728035"/>
            <a:ext cx="1504998" cy="348474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Bitiş</a:t>
            </a:r>
          </a:p>
        </p:txBody>
      </p:sp>
      <p:sp>
        <p:nvSpPr>
          <p:cNvPr id="87" name="Akış Çizelgesi: Sonlandırıcı 86"/>
          <p:cNvSpPr/>
          <p:nvPr/>
        </p:nvSpPr>
        <p:spPr>
          <a:xfrm>
            <a:off x="5566568" y="158708"/>
            <a:ext cx="1504998" cy="348474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Başla</a:t>
            </a:r>
          </a:p>
        </p:txBody>
      </p:sp>
      <p:sp>
        <p:nvSpPr>
          <p:cNvPr id="90" name="22 Paralelkenar"/>
          <p:cNvSpPr/>
          <p:nvPr/>
        </p:nvSpPr>
        <p:spPr>
          <a:xfrm>
            <a:off x="5387912" y="4136321"/>
            <a:ext cx="2160000" cy="540000"/>
          </a:xfrm>
          <a:prstGeom prst="parallelogram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Sonucunu Göster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79512" y="1367770"/>
            <a:ext cx="4902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ÖRNEK AKIŞ ŞEMASI 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459803" y="2375346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/>
              <a:t>İki sayının toplamı:</a:t>
            </a:r>
          </a:p>
        </p:txBody>
      </p:sp>
    </p:spTree>
    <p:extLst>
      <p:ext uri="{BB962C8B-B14F-4D97-AF65-F5344CB8AC3E}">
        <p14:creationId xmlns:p14="http://schemas.microsoft.com/office/powerpoint/2010/main" val="39190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80" grpId="0" animBg="1"/>
      <p:bldP spid="82" grpId="0" animBg="1"/>
      <p:bldP spid="83" grpId="0" animBg="1"/>
      <p:bldP spid="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etin kutusu 22"/>
          <p:cNvSpPr txBox="1"/>
          <p:nvPr/>
        </p:nvSpPr>
        <p:spPr>
          <a:xfrm>
            <a:off x="6156968" y="3214489"/>
            <a:ext cx="173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</a:rPr>
              <a:t>Değişkenler:</a:t>
            </a:r>
          </a:p>
          <a:p>
            <a:r>
              <a:rPr lang="tr-TR" sz="1600" b="1" dirty="0">
                <a:solidFill>
                  <a:srgbClr val="002060"/>
                </a:solidFill>
              </a:rPr>
              <a:t>Birinci sayı = X</a:t>
            </a:r>
          </a:p>
          <a:p>
            <a:r>
              <a:rPr lang="tr-TR" sz="1600" b="1" dirty="0">
                <a:solidFill>
                  <a:srgbClr val="002060"/>
                </a:solidFill>
              </a:rPr>
              <a:t>İkinci sayı  = Y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860986" y="511441"/>
            <a:ext cx="6000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ÖRNEK ALGORİTMA SORUSU</a:t>
            </a:r>
            <a:endParaRPr lang="tr-TR" sz="2400" b="1" dirty="0">
              <a:solidFill>
                <a:srgbClr val="FF0000"/>
              </a:solidFill>
            </a:endParaRPr>
          </a:p>
          <a:p>
            <a:endParaRPr lang="tr-TR" sz="2400" b="1" dirty="0"/>
          </a:p>
          <a:p>
            <a:r>
              <a:rPr lang="tr-TR" sz="2400" b="1" dirty="0"/>
              <a:t>Girilen iki sayıdan birincisi ikincisinden büyükse ikisini çarpan, küçük veya eşitse toplayıp sonucunu gösteren programın algoritmasını ve akış şemasını çiziniz. </a:t>
            </a:r>
          </a:p>
        </p:txBody>
      </p:sp>
    </p:spTree>
    <p:extLst>
      <p:ext uri="{BB962C8B-B14F-4D97-AF65-F5344CB8AC3E}">
        <p14:creationId xmlns:p14="http://schemas.microsoft.com/office/powerpoint/2010/main" val="8406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Paralelkenar"/>
          <p:cNvSpPr/>
          <p:nvPr/>
        </p:nvSpPr>
        <p:spPr>
          <a:xfrm>
            <a:off x="626897" y="645578"/>
            <a:ext cx="2160000" cy="540000"/>
          </a:xfrm>
          <a:prstGeom prst="parallelogram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sayıyı giriniz (x)</a:t>
            </a:r>
          </a:p>
        </p:txBody>
      </p:sp>
      <p:cxnSp>
        <p:nvCxnSpPr>
          <p:cNvPr id="3" name="17 Düz Ok Bağlayıcısı"/>
          <p:cNvCxnSpPr>
            <a:endCxn id="2" idx="0"/>
          </p:cNvCxnSpPr>
          <p:nvPr/>
        </p:nvCxnSpPr>
        <p:spPr>
          <a:xfrm>
            <a:off x="1524003" y="453992"/>
            <a:ext cx="182894" cy="19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42 Düz Ok Bağlayıcısı"/>
          <p:cNvCxnSpPr/>
          <p:nvPr/>
        </p:nvCxnSpPr>
        <p:spPr>
          <a:xfrm>
            <a:off x="1691680" y="3111810"/>
            <a:ext cx="386" cy="297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26 Düz Ok Bağlayıcısı"/>
          <p:cNvCxnSpPr/>
          <p:nvPr/>
        </p:nvCxnSpPr>
        <p:spPr>
          <a:xfrm flipV="1">
            <a:off x="2591906" y="2528851"/>
            <a:ext cx="395918" cy="200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25 Dikdörtgen"/>
          <p:cNvSpPr/>
          <p:nvPr/>
        </p:nvSpPr>
        <p:spPr>
          <a:xfrm>
            <a:off x="2987824" y="2007144"/>
            <a:ext cx="2012050" cy="548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X*Y</a:t>
            </a:r>
          </a:p>
        </p:txBody>
      </p:sp>
      <p:cxnSp>
        <p:nvCxnSpPr>
          <p:cNvPr id="7" name="88 Düz Ok Bağlayıcısı"/>
          <p:cNvCxnSpPr/>
          <p:nvPr/>
        </p:nvCxnSpPr>
        <p:spPr>
          <a:xfrm>
            <a:off x="1706897" y="1187389"/>
            <a:ext cx="1656" cy="305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88 Düz Ok Bağlayıcısı"/>
          <p:cNvCxnSpPr/>
          <p:nvPr/>
        </p:nvCxnSpPr>
        <p:spPr>
          <a:xfrm flipH="1">
            <a:off x="1691807" y="2075626"/>
            <a:ext cx="935" cy="195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kış Çizelgesi: Sonlandırıcı 8"/>
          <p:cNvSpPr/>
          <p:nvPr/>
        </p:nvSpPr>
        <p:spPr>
          <a:xfrm>
            <a:off x="862951" y="4767997"/>
            <a:ext cx="1504998" cy="348474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Bitiş</a:t>
            </a:r>
          </a:p>
        </p:txBody>
      </p:sp>
      <p:sp>
        <p:nvSpPr>
          <p:cNvPr id="10" name="Akış Çizelgesi: Sonlandırıcı 9"/>
          <p:cNvSpPr/>
          <p:nvPr/>
        </p:nvSpPr>
        <p:spPr>
          <a:xfrm>
            <a:off x="683568" y="87474"/>
            <a:ext cx="1504998" cy="348474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Başla</a:t>
            </a:r>
          </a:p>
        </p:txBody>
      </p:sp>
      <p:sp>
        <p:nvSpPr>
          <p:cNvPr id="11" name="Akış Çizelgesi: Karar 10"/>
          <p:cNvSpPr/>
          <p:nvPr/>
        </p:nvSpPr>
        <p:spPr>
          <a:xfrm>
            <a:off x="791706" y="2259747"/>
            <a:ext cx="1800200" cy="911663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X&gt;Y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967719" y="2947301"/>
            <a:ext cx="4074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2555776" y="216758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</a:p>
        </p:txBody>
      </p:sp>
      <p:cxnSp>
        <p:nvCxnSpPr>
          <p:cNvPr id="14" name="88 Düz Ok Bağlayıcısı"/>
          <p:cNvCxnSpPr/>
          <p:nvPr/>
        </p:nvCxnSpPr>
        <p:spPr>
          <a:xfrm flipH="1">
            <a:off x="1734770" y="3813888"/>
            <a:ext cx="121" cy="276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88 Düz Ok Bağlayıcısı"/>
          <p:cNvCxnSpPr>
            <a:stCxn id="6" idx="2"/>
            <a:endCxn id="17" idx="2"/>
          </p:cNvCxnSpPr>
          <p:nvPr/>
        </p:nvCxnSpPr>
        <p:spPr>
          <a:xfrm flipH="1">
            <a:off x="2561609" y="2555431"/>
            <a:ext cx="1432240" cy="1764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8 Paralelkenar"/>
          <p:cNvSpPr/>
          <p:nvPr/>
        </p:nvSpPr>
        <p:spPr>
          <a:xfrm>
            <a:off x="714246" y="4083918"/>
            <a:ext cx="1906328" cy="471724"/>
          </a:xfrm>
          <a:prstGeom prst="parallelogram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Sonucu göster</a:t>
            </a:r>
          </a:p>
        </p:txBody>
      </p:sp>
      <p:sp>
        <p:nvSpPr>
          <p:cNvPr id="18" name="8 Paralelkenar"/>
          <p:cNvSpPr/>
          <p:nvPr/>
        </p:nvSpPr>
        <p:spPr>
          <a:xfrm>
            <a:off x="535450" y="1467144"/>
            <a:ext cx="2160000" cy="540000"/>
          </a:xfrm>
          <a:prstGeom prst="parallelogram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İkinci sayıyı giriniz(Y)</a:t>
            </a:r>
          </a:p>
        </p:txBody>
      </p:sp>
      <p:sp>
        <p:nvSpPr>
          <p:cNvPr id="19" name="25 Dikdörtgen"/>
          <p:cNvSpPr/>
          <p:nvPr/>
        </p:nvSpPr>
        <p:spPr>
          <a:xfrm>
            <a:off x="774847" y="3381840"/>
            <a:ext cx="2012050" cy="548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X + Y</a:t>
            </a:r>
          </a:p>
        </p:txBody>
      </p:sp>
      <p:cxnSp>
        <p:nvCxnSpPr>
          <p:cNvPr id="20" name="88 Düz Ok Bağlayıcısı"/>
          <p:cNvCxnSpPr/>
          <p:nvPr/>
        </p:nvCxnSpPr>
        <p:spPr>
          <a:xfrm flipH="1">
            <a:off x="1615329" y="4455927"/>
            <a:ext cx="121" cy="276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5082318" y="915578"/>
            <a:ext cx="38967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u="sng" dirty="0"/>
              <a:t>Algoritma :</a:t>
            </a:r>
          </a:p>
          <a:p>
            <a:pPr algn="ctr"/>
            <a:endParaRPr lang="tr-TR" sz="2000" b="1" i="1" u="sng" dirty="0"/>
          </a:p>
          <a:p>
            <a:r>
              <a:rPr lang="tr-TR" sz="2000" dirty="0"/>
              <a:t>1.Adım : Başla</a:t>
            </a:r>
          </a:p>
          <a:p>
            <a:r>
              <a:rPr lang="tr-TR" sz="2000" dirty="0"/>
              <a:t>2.Adım : Birinci </a:t>
            </a:r>
            <a:r>
              <a:rPr lang="tr-TR" sz="2000"/>
              <a:t>sayıyı gir </a:t>
            </a:r>
            <a:r>
              <a:rPr lang="tr-TR" sz="2000" dirty="0"/>
              <a:t>(X)</a:t>
            </a:r>
          </a:p>
          <a:p>
            <a:r>
              <a:rPr lang="tr-TR" sz="2000" dirty="0"/>
              <a:t>3.Adım : İkinci </a:t>
            </a:r>
            <a:r>
              <a:rPr lang="tr-TR" sz="2000"/>
              <a:t>sayıyı gir (Y</a:t>
            </a:r>
            <a:r>
              <a:rPr lang="tr-TR" sz="2000" dirty="0"/>
              <a:t>)</a:t>
            </a:r>
          </a:p>
          <a:p>
            <a:r>
              <a:rPr lang="tr-TR" sz="2000" dirty="0"/>
              <a:t>4.Adım : X &gt; Y ise S=X*Y ve 6. adıma git</a:t>
            </a:r>
          </a:p>
          <a:p>
            <a:r>
              <a:rPr lang="tr-TR" sz="2000" dirty="0"/>
              <a:t>5.Adım : X &lt;= Y ise S= X +Y</a:t>
            </a:r>
          </a:p>
          <a:p>
            <a:r>
              <a:rPr lang="tr-TR" sz="2000" dirty="0"/>
              <a:t>6.Adım : Sonucu göster</a:t>
            </a:r>
          </a:p>
          <a:p>
            <a:r>
              <a:rPr lang="tr-TR" sz="2000" dirty="0"/>
              <a:t>7.Adım : Bitir.</a:t>
            </a:r>
          </a:p>
        </p:txBody>
      </p:sp>
    </p:spTree>
    <p:extLst>
      <p:ext uri="{BB962C8B-B14F-4D97-AF65-F5344CB8AC3E}">
        <p14:creationId xmlns:p14="http://schemas.microsoft.com/office/powerpoint/2010/main" val="21257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Dikdörtgen 2"/>
          <p:cNvSpPr/>
          <p:nvPr/>
        </p:nvSpPr>
        <p:spPr>
          <a:xfrm>
            <a:off x="2130308" y="258306"/>
            <a:ext cx="415326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Programlama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 Nedir? 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95846" y="1100834"/>
            <a:ext cx="53965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yazılımlar programlama dilleriyle üretilir. </a:t>
            </a:r>
            <a:endParaRPr lang="tr-T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 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telefonunuzdaki uygulamalar, masaüstü </a:t>
            </a:r>
            <a:r>
              <a:rPr lang="tr-T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uygulamaları, 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oyun ve ağ uygulamaları </a:t>
            </a:r>
            <a:r>
              <a:rPr lang="tr-T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üretmek 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 programlama diline ihtiyacınız vardır. </a:t>
            </a:r>
            <a:endParaRPr lang="tr-T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Eski programlama dilleri olarak kabul gören </a:t>
            </a:r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COBOL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FORTRAN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gibi dillerden sonra bilgisayarların gelişim süresi boyunca yüzlerce program dili geliştirilmiştir. </a:t>
            </a:r>
            <a:endParaRPr lang="tr-T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Günümüz 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itibariyle dünya üzerindeki tüm programlama dillerinin toplam sayısının 750’nin üstünde olduğu tahmin edilmektedir. </a:t>
            </a:r>
            <a:b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711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Dikdörtgen 2"/>
          <p:cNvSpPr/>
          <p:nvPr/>
        </p:nvSpPr>
        <p:spPr>
          <a:xfrm>
            <a:off x="1997444" y="141384"/>
            <a:ext cx="415326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Programlama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 Nedir? 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62983" y="1009543"/>
            <a:ext cx="539652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Bazı programlama dilleri birden fazla platform üzerinde çalışırken bazıları yalnızca tek bir platforma özel olabilir. </a:t>
            </a:r>
            <a:endParaRPr lang="tr-T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Örneğin </a:t>
            </a:r>
            <a:r>
              <a:rPr lang="tr-T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Apple’ın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Mac’leri için yazılım ve uygulamalar geliştirmek istiyorsanız Swift dilini öğrenmeniz gerekirken, </a:t>
            </a:r>
            <a:r>
              <a:rPr lang="tr-T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için uygulama geliştirmek istediğinizde Java veya </a:t>
            </a:r>
            <a:r>
              <a:rPr lang="tr-T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Kotlin’i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bilmeniz gerekir. </a:t>
            </a:r>
            <a:endParaRPr lang="tr-T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uygulamaları geliştirmek istediğinizi varsayarsak temel bir yazılım geliştirmek için HTML, CSS, PHP, </a:t>
            </a:r>
            <a:r>
              <a:rPr lang="tr-T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MySQL</a:t>
            </a: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bilmeniz gerekebilir. </a:t>
            </a:r>
            <a:endParaRPr lang="tr-T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yılların popüler dili Python ile web, ağ, oyun, robotik uygulamalar gerçekleştirebilir, veri bilimi ve yapay zeka alanında çalışabilirsiniz</a:t>
            </a:r>
            <a:r>
              <a:rPr lang="tr-T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5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ONUR\slayt malzemeleri\c ve python fark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185345"/>
            <a:ext cx="8963025" cy="47728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3259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ctrTitle"/>
          </p:nvPr>
        </p:nvSpPr>
        <p:spPr>
          <a:xfrm>
            <a:off x="541421" y="635293"/>
            <a:ext cx="7772400" cy="110251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/>
              <a:t>GİRDi (input) NEDİR?</a:t>
            </a:r>
            <a:endParaRPr lang="en"/>
          </a:p>
        </p:txBody>
      </p:sp>
      <p:sp>
        <p:nvSpPr>
          <p:cNvPr id="468" name="Shape 468"/>
          <p:cNvSpPr txBox="1">
            <a:spLocks noGrp="1"/>
          </p:cNvSpPr>
          <p:nvPr>
            <p:ph type="subTitle" idx="1"/>
          </p:nvPr>
        </p:nvSpPr>
        <p:spPr>
          <a:xfrm>
            <a:off x="1034716" y="2250507"/>
            <a:ext cx="6400800" cy="1314450"/>
          </a:xfrm>
        </p:spPr>
        <p:txBody>
          <a:bodyPr wrap="square" lIns="91425" tIns="91425" rIns="91425" bIns="91425" anchor="t" anchorCtr="0">
            <a:normAutofit/>
          </a:bodyPr>
          <a:lstStyle/>
          <a:p>
            <a:pPr lvl="0">
              <a:buNone/>
            </a:pPr>
            <a:r>
              <a:rPr lang="tr-TR" b="1" dirty="0"/>
              <a:t>Bilgisayara veri girilmesidir.</a:t>
            </a:r>
            <a:br>
              <a:rPr lang="tr-TR" b="1" dirty="0"/>
            </a:br>
            <a:endParaRPr lang="en" b="1" dirty="0"/>
          </a:p>
        </p:txBody>
      </p:sp>
      <p:sp>
        <p:nvSpPr>
          <p:cNvPr id="470" name="Shape 470"/>
          <p:cNvSpPr txBox="1">
            <a:spLocks noGrp="1"/>
          </p:cNvSpPr>
          <p:nvPr>
            <p:ph type="sldNum" sz="quarter" idx="12"/>
          </p:nvPr>
        </p:nvSpPr>
        <p:spPr>
          <a:xfrm>
            <a:off x="8117984" y="418063"/>
            <a:ext cx="548700" cy="3936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43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ctrTitle"/>
          </p:nvPr>
        </p:nvSpPr>
        <p:spPr>
          <a:xfrm>
            <a:off x="512545" y="789297"/>
            <a:ext cx="7772400" cy="110251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5" tIns="91425" rIns="91425" bIns="91425" anchor="ctr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/>
              <a:t>ÇIKTI (</a:t>
            </a:r>
            <a:r>
              <a:rPr lang="tr-TR" err="1"/>
              <a:t>output</a:t>
            </a:r>
            <a:r>
              <a:rPr lang="tr-TR"/>
              <a:t>) NEDİR?</a:t>
            </a:r>
            <a:endParaRPr lang="en"/>
          </a:p>
        </p:txBody>
      </p:sp>
      <p:sp>
        <p:nvSpPr>
          <p:cNvPr id="468" name="Shape 468"/>
          <p:cNvSpPr txBox="1">
            <a:spLocks noGrp="1"/>
          </p:cNvSpPr>
          <p:nvPr>
            <p:ph type="subTitle" idx="1"/>
          </p:nvPr>
        </p:nvSpPr>
        <p:spPr>
          <a:xfrm>
            <a:off x="1328245" y="2319199"/>
            <a:ext cx="6400800" cy="1314450"/>
          </a:xfrm>
        </p:spPr>
        <p:txBody>
          <a:bodyPr wrap="square" lIns="91425" tIns="91425" rIns="91425" bIns="91425" anchor="t" anchorCtr="0">
            <a:normAutofit lnSpcReduction="10000"/>
          </a:bodyPr>
          <a:lstStyle/>
          <a:p>
            <a:pPr lvl="0">
              <a:buNone/>
            </a:pPr>
            <a:r>
              <a:rPr lang="tr-TR" b="1" dirty="0" smtClean="0"/>
              <a:t>Bilgisayara veri girildikten sonra bilgisayar bir dizi işlem gerçekleştirir ve böylece sonuçların görünmesini veya </a:t>
            </a:r>
            <a:r>
              <a:rPr lang="tr-TR" b="1" dirty="0" err="1" smtClean="0"/>
              <a:t>ortyaa</a:t>
            </a:r>
            <a:r>
              <a:rPr lang="tr-TR" b="1" dirty="0" smtClean="0"/>
              <a:t> çıkmasını sağlar. Bu işleme çıktı (</a:t>
            </a:r>
            <a:r>
              <a:rPr lang="tr-TR" b="1" dirty="0" err="1" smtClean="0"/>
              <a:t>output</a:t>
            </a:r>
            <a:r>
              <a:rPr lang="tr-TR" b="1" dirty="0" smtClean="0"/>
              <a:t>) denmektedir.</a:t>
            </a:r>
            <a:endParaRPr lang="en" dirty="0"/>
          </a:p>
        </p:txBody>
      </p:sp>
      <p:sp>
        <p:nvSpPr>
          <p:cNvPr id="470" name="Shape 470"/>
          <p:cNvSpPr txBox="1">
            <a:spLocks noGrp="1"/>
          </p:cNvSpPr>
          <p:nvPr>
            <p:ph type="sldNum" sz="quarter" idx="12"/>
          </p:nvPr>
        </p:nvSpPr>
        <p:spPr>
          <a:xfrm>
            <a:off x="8117984" y="418063"/>
            <a:ext cx="548700" cy="393600"/>
          </a:xfrm>
        </p:spPr>
        <p:txBody>
          <a:bodyPr wrap="square" lIns="91425" tIns="91425" rIns="91425" bIns="91425" anchor="ctr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35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ctrTitle" idx="4294967295"/>
          </p:nvPr>
        </p:nvSpPr>
        <p:spPr>
          <a:xfrm>
            <a:off x="1610504" y="418063"/>
            <a:ext cx="62118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5000" dirty="0"/>
              <a:t>Girdi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53" y="1577863"/>
            <a:ext cx="2137379" cy="2014480"/>
          </a:xfrm>
          <a:prstGeom prst="rect">
            <a:avLst/>
          </a:prstGeom>
        </p:spPr>
      </p:pic>
      <p:sp>
        <p:nvSpPr>
          <p:cNvPr id="7" name="Shape 511"/>
          <p:cNvSpPr txBox="1">
            <a:spLocks/>
          </p:cNvSpPr>
          <p:nvPr/>
        </p:nvSpPr>
        <p:spPr>
          <a:xfrm>
            <a:off x="1364143" y="3471793"/>
            <a:ext cx="62118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tr-TR" sz="5000" dirty="0"/>
              <a:t>Çıktı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</p:spTree>
    <p:extLst>
      <p:ext uri="{BB962C8B-B14F-4D97-AF65-F5344CB8AC3E}">
        <p14:creationId xmlns:p14="http://schemas.microsoft.com/office/powerpoint/2010/main" val="17224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ctrTitle" idx="4294967295"/>
          </p:nvPr>
        </p:nvSpPr>
        <p:spPr>
          <a:xfrm>
            <a:off x="1610504" y="418063"/>
            <a:ext cx="62118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5000" dirty="0"/>
              <a:t>Girdi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7" name="Shape 511"/>
          <p:cNvSpPr txBox="1">
            <a:spLocks/>
          </p:cNvSpPr>
          <p:nvPr/>
        </p:nvSpPr>
        <p:spPr>
          <a:xfrm>
            <a:off x="1364143" y="3471793"/>
            <a:ext cx="62118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/>
            <a:r>
              <a:rPr lang="tr-TR" sz="5000" dirty="0"/>
              <a:t>Çıktı </a:t>
            </a:r>
            <a:r>
              <a:rPr lang="tr-TR" sz="5000" dirty="0" err="1"/>
              <a:t>Aygıtımıdır</a:t>
            </a:r>
            <a:r>
              <a:rPr lang="tr-TR" sz="5000" dirty="0"/>
              <a:t>?</a:t>
            </a:r>
            <a:endParaRPr lang="en" sz="5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50" y="1304144"/>
            <a:ext cx="4529736" cy="25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487</Words>
  <Application>Microsoft Office PowerPoint</Application>
  <PresentationFormat>Ekran Gösterisi (16:9)</PresentationFormat>
  <Paragraphs>112</Paragraphs>
  <Slides>26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Times New Roman</vt:lpstr>
      <vt:lpstr>Roboto Slab Light</vt:lpstr>
      <vt:lpstr>Arial</vt:lpstr>
      <vt:lpstr>Lato Light</vt:lpstr>
      <vt:lpstr>Calibri</vt:lpstr>
      <vt:lpstr>Kent template</vt:lpstr>
      <vt:lpstr>KODLAMA, KAVRAMLAR VE ALGORİTMA</vt:lpstr>
      <vt:lpstr>APPLE CEO’SU TİM COOK: (2017 Haberi)</vt:lpstr>
      <vt:lpstr>PowerPoint Sunusu</vt:lpstr>
      <vt:lpstr>PowerPoint Sunusu</vt:lpstr>
      <vt:lpstr>PowerPoint Sunusu</vt:lpstr>
      <vt:lpstr>GİRDi (input) NEDİR?</vt:lpstr>
      <vt:lpstr>ÇIKTI (output) NEDİR?</vt:lpstr>
      <vt:lpstr>Girdi Aygıtımıdır?</vt:lpstr>
      <vt:lpstr>Girdi Aygıtımıdır?</vt:lpstr>
      <vt:lpstr>Girdi Aygıtımıdır?</vt:lpstr>
      <vt:lpstr>Girdi Aygıtımıdır?</vt:lpstr>
      <vt:lpstr>Girdi Aygıtımıdır?</vt:lpstr>
      <vt:lpstr>Girdi Aygıtımıdır?</vt:lpstr>
      <vt:lpstr>PowerPoint Sunusu</vt:lpstr>
      <vt:lpstr>1- SÖZ DİZİMSEL HATALAR</vt:lpstr>
      <vt:lpstr>2- ÇALIŞMA ZAMANI HATALARI</vt:lpstr>
      <vt:lpstr>3- ANLAM BİLİMSEL HATALAR</vt:lpstr>
      <vt:lpstr>PowerPoint Sunusu</vt:lpstr>
      <vt:lpstr>PowerPoint Sunusu</vt:lpstr>
      <vt:lpstr>ALGORİTMA NEDİR?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KODLAMA, KAVRAMLAR VE ALGORİTMA</dc:title>
  <dc:creator>onu altuntas</dc:creator>
  <cp:lastModifiedBy>OEM</cp:lastModifiedBy>
  <cp:revision>22</cp:revision>
  <dcterms:created xsi:type="dcterms:W3CDTF">2020-09-10T20:08:03Z</dcterms:created>
  <dcterms:modified xsi:type="dcterms:W3CDTF">2021-11-03T21:23:56Z</dcterms:modified>
</cp:coreProperties>
</file>